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5" r:id="rId6"/>
    <p:sldId id="263" r:id="rId7"/>
    <p:sldId id="262" r:id="rId8"/>
    <p:sldId id="272" r:id="rId9"/>
    <p:sldId id="271" r:id="rId10"/>
    <p:sldId id="267" r:id="rId11"/>
    <p:sldId id="266" r:id="rId12"/>
    <p:sldId id="274" r:id="rId13"/>
    <p:sldId id="268" r:id="rId14"/>
    <p:sldId id="269" r:id="rId15"/>
    <p:sldId id="270" r:id="rId16"/>
    <p:sldId id="264" r:id="rId17"/>
  </p:sldIdLst>
  <p:sldSz cx="12192000" cy="6858000"/>
  <p:notesSz cx="6858000" cy="9144000"/>
  <p:embeddedFontLst>
    <p:embeddedFont>
      <p:font typeface="Lato Black" panose="020F0A02020204030203" pitchFamily="34" charset="0"/>
      <p:bold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Brock" initials="JB" lastIdx="1" clrIdx="0">
    <p:extLst>
      <p:ext uri="{19B8F6BF-5375-455C-9EA6-DF929625EA0E}">
        <p15:presenceInfo xmlns:p15="http://schemas.microsoft.com/office/powerpoint/2012/main" userId="John Bro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344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95297" autoAdjust="0"/>
  </p:normalViewPr>
  <p:slideViewPr>
    <p:cSldViewPr snapToGrid="0">
      <p:cViewPr>
        <p:scale>
          <a:sx n="80" d="100"/>
          <a:sy n="80" d="100"/>
        </p:scale>
        <p:origin x="78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0360A-8FD7-465F-8B7C-79563FA3C6A1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62DA1-56CC-47A9-9D0F-98B191F31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9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51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527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ABC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9E75-6A11-4A09-93A9-8F9DE093DE1A}" type="datetime1">
              <a:rPr lang="en-US" smtClean="0"/>
              <a:t>7/31/2013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C667-17EA-4C8C-8ADD-A236CFDA9584}" type="datetime1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6" y="6208059"/>
            <a:ext cx="911978" cy="61884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E1EC1-117A-4517-AD0F-251745FFB8E4}" type="datetime1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21DD-3F8A-4C81-AA47-BC79ABD73FDB}" type="datetime1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ABC9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C2A8-AEB1-4B7B-91AE-BE522C662DFF}" type="datetime1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8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B3515-1E7D-4186-A11A-4C77F6F75653}" type="datetime1">
              <a:rPr lang="en-US" smtClean="0"/>
              <a:t>7/31/2013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84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A089-C71A-42EA-B8F5-1D63F49CBF63}" type="datetime1">
              <a:rPr lang="en-US" smtClean="0"/>
              <a:t>7/31/2013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0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9D15F-52C2-4C5B-B1DD-FE71FC35E9E0}" type="datetime1">
              <a:rPr lang="en-US" smtClean="0"/>
              <a:t>7/31/2013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1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46A8-440E-4330-8B04-184B64142110}" type="datetime1">
              <a:rPr lang="en-US" smtClean="0"/>
              <a:t>7/31/2013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3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B69BD-713F-4115-94AA-B130601692D9}" type="datetime1">
              <a:rPr lang="en-US" smtClean="0"/>
              <a:t>7/31/2013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0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76963"/>
            <a:ext cx="12192000" cy="681036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19F2-6171-401C-8B28-91C8431772F4}" type="datetime1">
              <a:rPr lang="en-US" smtClean="0"/>
              <a:t>7/31/2013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dssg-logo-round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" y="6207182"/>
            <a:ext cx="636346" cy="6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4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2050" y="6356350"/>
            <a:ext cx="1792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6E519BB6-367B-48EF-B192-82D5DF1ECED2}" type="datetime1">
              <a:rPr lang="en-US" smtClean="0"/>
              <a:t>7/31/2013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54867" y="6356350"/>
            <a:ext cx="6282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Data Science for Social Good</a:t>
            </a:r>
            <a:r>
              <a:rPr lang="en-US" dirty="0" smtClean="0">
                <a:solidFill>
                  <a:srgbClr val="34495E"/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7132" y="6356350"/>
            <a:ext cx="2116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999054D-06BB-4A32-900B-21571B58E5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1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4495E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Giving 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Mining the web for fun and nonprofits</a:t>
            </a:r>
            <a:endParaRPr lang="en-US" dirty="0"/>
          </a:p>
        </p:txBody>
      </p:sp>
      <p:pic>
        <p:nvPicPr>
          <p:cNvPr id="2052" name="Picture 4" descr="http://dssg.io/im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79" y="3984624"/>
            <a:ext cx="21336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8679" y="5317220"/>
            <a:ext cx="2154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</a:rPr>
              <a:t>The Eric &amp; Wendy 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</a:rPr>
              <a:t>Schmidt</a:t>
            </a:r>
          </a:p>
          <a:p>
            <a:pPr algn="ctr"/>
            <a:r>
              <a:rPr lang="en-US" sz="1200" b="1" dirty="0" smtClean="0">
                <a:solidFill>
                  <a:srgbClr val="34495E"/>
                </a:solidFill>
                <a:latin typeface="Lato" panose="020F0502020204030203" pitchFamily="34" charset="0"/>
              </a:rPr>
              <a:t>Data Science for Social Good</a:t>
            </a:r>
            <a:endParaRPr lang="en-US" sz="1200" dirty="0" smtClean="0">
              <a:solidFill>
                <a:srgbClr val="34495E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</a:rPr>
              <a:t>Summer Fellowship 2013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 descr="http://www.cherokeega-animals.org/images/39573_10150102799298448_629568447_7479506_3372882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16" y="125099"/>
            <a:ext cx="1906366" cy="280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yummyplants.com/wp-content/uploads/2011/11/native-fo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38" y="4508235"/>
            <a:ext cx="2954439" cy="96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disabledgo.com/blog/wp-content/uploads/2012/01/canine-partners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78" y="602112"/>
            <a:ext cx="1696798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minnlawyer.com/minnlawyerblog/files/2012/10/3m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00" y="4621520"/>
            <a:ext cx="1607682" cy="8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pedalingforpeace.com/wordpress/wp-content/uploads/2012/12/peta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606" y="602112"/>
            <a:ext cx="1633309" cy="15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>
            <a:off x="3370894" y="1156794"/>
            <a:ext cx="1748118" cy="529017"/>
          </a:xfrm>
          <a:prstGeom prst="leftRight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Similar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595718" y="2393409"/>
            <a:ext cx="546847" cy="1918447"/>
          </a:xfrm>
          <a:prstGeom prst="up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</p:txBody>
      </p:sp>
      <p:sp>
        <p:nvSpPr>
          <p:cNvPr id="21" name="Up Arrow 20"/>
          <p:cNvSpPr/>
          <p:nvPr/>
        </p:nvSpPr>
        <p:spPr>
          <a:xfrm>
            <a:off x="9924835" y="2374302"/>
            <a:ext cx="546847" cy="1918447"/>
          </a:xfrm>
          <a:prstGeom prst="up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/>
              <a:t>$</a:t>
            </a:r>
          </a:p>
        </p:txBody>
      </p:sp>
      <p:sp>
        <p:nvSpPr>
          <p:cNvPr id="22" name="Left-Right Arrow 21"/>
          <p:cNvSpPr/>
          <p:nvPr/>
        </p:nvSpPr>
        <p:spPr>
          <a:xfrm>
            <a:off x="7336952" y="1156794"/>
            <a:ext cx="1748118" cy="529017"/>
          </a:xfrm>
          <a:prstGeom prst="leftRight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Similar</a:t>
            </a:r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Corporate Support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http://minnlawyer.com/minnlawyerblog/files/2012/10/3m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387" y="1767521"/>
            <a:ext cx="1607682" cy="8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yummyplants.com/wp-content/uploads/2011/11/native-fo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62" y="4461359"/>
            <a:ext cx="2790917" cy="91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3300501" y="4997774"/>
            <a:ext cx="6195924" cy="0"/>
          </a:xfrm>
          <a:prstGeom prst="straightConnector1">
            <a:avLst/>
          </a:prstGeom>
          <a:ln w="28575">
            <a:solidFill>
              <a:srgbClr val="1ABC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00501" y="4597664"/>
            <a:ext cx="6418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4495E"/>
                </a:solidFill>
                <a:latin typeface="Lato" panose="020F0502020204030203" pitchFamily="34" charset="0"/>
              </a:rPr>
              <a:t>PETA’s web page: </a:t>
            </a:r>
            <a:r>
              <a:rPr lang="en-US" dirty="0" smtClean="0"/>
              <a:t>“…</a:t>
            </a:r>
            <a:r>
              <a:rPr lang="en-US" sz="2000" dirty="0" smtClean="0">
                <a:solidFill>
                  <a:srgbClr val="1ABC9C"/>
                </a:solidFill>
              </a:rPr>
              <a:t>PETA</a:t>
            </a:r>
            <a:r>
              <a:rPr lang="en-US" dirty="0" smtClean="0"/>
              <a:t> Business Friend </a:t>
            </a:r>
            <a:r>
              <a:rPr lang="en-US" sz="2000" dirty="0" smtClean="0">
                <a:solidFill>
                  <a:srgbClr val="1ABC9C"/>
                </a:solidFill>
              </a:rPr>
              <a:t>Native Foods Cafe</a:t>
            </a:r>
            <a:r>
              <a:rPr lang="en-US" dirty="0" smtClean="0"/>
              <a:t>…”</a:t>
            </a:r>
            <a:endParaRPr lang="en-US" dirty="0"/>
          </a:p>
        </p:txBody>
      </p:sp>
      <p:pic>
        <p:nvPicPr>
          <p:cNvPr id="16" name="Picture 2" descr="http://pedalingforpeace.com/wordpress/wp-content/uploads/2012/12/peta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355" y="4050237"/>
            <a:ext cx="1633309" cy="15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http://www.disabledgo.com/blog/wp-content/uploads/2012/01/canine-partners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866" y="1424379"/>
            <a:ext cx="1696798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300501" y="2243540"/>
            <a:ext cx="6129249" cy="0"/>
          </a:xfrm>
          <a:prstGeom prst="straightConnector1">
            <a:avLst/>
          </a:prstGeom>
          <a:ln w="28575">
            <a:solidFill>
              <a:srgbClr val="1ABC9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71850" y="1864723"/>
            <a:ext cx="577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4495E"/>
                </a:solidFill>
                <a:latin typeface="Lato" panose="020F0502020204030203" pitchFamily="34" charset="0"/>
              </a:rPr>
              <a:t>News article: </a:t>
            </a:r>
            <a:r>
              <a:rPr lang="en-US" dirty="0" smtClean="0"/>
              <a:t>“…</a:t>
            </a:r>
            <a:r>
              <a:rPr lang="en-US" sz="2000" dirty="0" smtClean="0">
                <a:solidFill>
                  <a:srgbClr val="1ABC9C"/>
                </a:solidFill>
              </a:rPr>
              <a:t>Canine Partners</a:t>
            </a:r>
            <a:r>
              <a:rPr lang="en-US" sz="2000" dirty="0" smtClean="0"/>
              <a:t> </a:t>
            </a:r>
            <a:r>
              <a:rPr lang="en-US" dirty="0" smtClean="0"/>
              <a:t>5K, sponsored by </a:t>
            </a:r>
            <a:r>
              <a:rPr lang="en-US" sz="2000" dirty="0" smtClean="0">
                <a:solidFill>
                  <a:srgbClr val="1ABC9C"/>
                </a:solidFill>
              </a:rPr>
              <a:t>3M</a:t>
            </a:r>
            <a:r>
              <a:rPr lang="en-US" dirty="0" smtClean="0"/>
              <a:t>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7572" y="2809925"/>
            <a:ext cx="11375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4495E"/>
                </a:solidFill>
                <a:latin typeface="Lato" panose="020F0502020204030203" pitchFamily="34" charset="0"/>
              </a:rPr>
              <a:t>Branding</a:t>
            </a:r>
          </a:p>
          <a:p>
            <a:r>
              <a:rPr lang="en-US" sz="2800" dirty="0" smtClean="0">
                <a:solidFill>
                  <a:srgbClr val="1ABC9C"/>
                </a:solidFill>
                <a:latin typeface="Lato" panose="020F0502020204030203" pitchFamily="34" charset="0"/>
              </a:rPr>
              <a:t>How is the language I use similar or different from the language used by other nonprofits?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572" y="4565976"/>
            <a:ext cx="9140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4495E"/>
                </a:solidFill>
                <a:latin typeface="Lato" panose="020F0502020204030203" pitchFamily="34" charset="0"/>
              </a:rPr>
              <a:t>Board Members</a:t>
            </a:r>
          </a:p>
          <a:p>
            <a:r>
              <a:rPr lang="en-US" sz="2800" dirty="0" smtClean="0">
                <a:solidFill>
                  <a:srgbClr val="1ABC9C"/>
                </a:solidFill>
                <a:latin typeface="Lato" panose="020F0502020204030203" pitchFamily="34" charset="0"/>
              </a:rPr>
              <a:t>Who am I connected to at other nonprofits or companies?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572" y="1587525"/>
            <a:ext cx="52225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34495E"/>
                </a:solidFill>
                <a:latin typeface="Lato" panose="020F0502020204030203" pitchFamily="34" charset="0"/>
              </a:rPr>
              <a:t>Non-profit collaboration</a:t>
            </a:r>
          </a:p>
          <a:p>
            <a:r>
              <a:rPr lang="en-US" sz="2800" dirty="0" smtClean="0">
                <a:solidFill>
                  <a:srgbClr val="1ABC9C"/>
                </a:solidFill>
                <a:latin typeface="Lato" panose="020F0502020204030203" pitchFamily="34" charset="0"/>
              </a:rPr>
              <a:t>Who should I write a grant with?</a:t>
            </a:r>
          </a:p>
        </p:txBody>
      </p:sp>
    </p:spTree>
    <p:extLst>
      <p:ext uri="{BB962C8B-B14F-4D97-AF65-F5344CB8AC3E}">
        <p14:creationId xmlns:p14="http://schemas.microsoft.com/office/powerpoint/2010/main" val="17903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691872" cy="7278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GuideS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70" y="1016787"/>
            <a:ext cx="219075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ity Navig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" y="-86285"/>
            <a:ext cx="3682013" cy="110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bs.twimg.com/a/1374512922/images/resources/twitter-bird-light-bg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69" y="-366306"/>
            <a:ext cx="2495163" cy="249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onthaitime.com/files/images/english-newspaper-thailan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2" y="4368535"/>
            <a:ext cx="2647894" cy="18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11117" y="1570008"/>
            <a:ext cx="22204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4495E"/>
                </a:solidFill>
                <a:latin typeface="Lato Black" panose="020F0A02020204030203" pitchFamily="34" charset="0"/>
              </a:rPr>
              <a:t>Giving</a:t>
            </a:r>
          </a:p>
          <a:p>
            <a:r>
              <a:rPr lang="en-US" sz="5400" dirty="0" smtClean="0">
                <a:solidFill>
                  <a:srgbClr val="34495E"/>
                </a:solidFill>
                <a:latin typeface="Lato Black" panose="020F0A02020204030203" pitchFamily="34" charset="0"/>
              </a:rPr>
              <a:t>Graph</a:t>
            </a:r>
            <a:endParaRPr lang="en-US" sz="5400" dirty="0">
              <a:solidFill>
                <a:srgbClr val="34495E"/>
              </a:solidFill>
              <a:latin typeface="Lato Black" panose="020F0A02020204030203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683373">
            <a:off x="3076339" y="1232469"/>
            <a:ext cx="1690851" cy="790432"/>
          </a:xfrm>
          <a:prstGeom prst="rightArrow">
            <a:avLst>
              <a:gd name="adj1" fmla="val 50000"/>
              <a:gd name="adj2" fmla="val 47005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485015">
            <a:off x="7416001" y="1276505"/>
            <a:ext cx="1690851" cy="790432"/>
          </a:xfrm>
          <a:prstGeom prst="rightArrow">
            <a:avLst>
              <a:gd name="adj1" fmla="val 50000"/>
              <a:gd name="adj2" fmla="val 47005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5512677" y="3512440"/>
            <a:ext cx="1166643" cy="790432"/>
          </a:xfrm>
          <a:prstGeom prst="rightArrow">
            <a:avLst>
              <a:gd name="adj1" fmla="val 50000"/>
              <a:gd name="adj2" fmla="val 47005"/>
            </a:avLst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2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Giving Graph</a:t>
            </a:r>
            <a:endParaRPr lang="en-US" sz="5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28821" y="2120900"/>
            <a:ext cx="2937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ABC9C"/>
                </a:solidFill>
                <a:latin typeface="Lato" panose="020F0502020204030203" pitchFamily="34" charset="0"/>
              </a:rPr>
              <a:t>Nonprofits</a:t>
            </a:r>
            <a:endParaRPr lang="en-US" sz="4400" b="1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2716" y="2890341"/>
            <a:ext cx="2993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ABC9C"/>
                </a:solidFill>
                <a:latin typeface="Lato" panose="020F0502020204030203" pitchFamily="34" charset="0"/>
              </a:rPr>
              <a:t>Companies</a:t>
            </a:r>
            <a:endParaRPr lang="en-US" sz="4400" b="1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2470" y="440055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ABC9C"/>
                </a:solidFill>
                <a:latin typeface="Lato" panose="020F0502020204030203" pitchFamily="34" charset="0"/>
              </a:rPr>
              <a:t>Causes</a:t>
            </a:r>
            <a:endParaRPr lang="en-US" sz="4400" b="1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8821" y="3698330"/>
            <a:ext cx="2948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1ABC9C"/>
                </a:solidFill>
                <a:latin typeface="Lato" panose="020F0502020204030203" pitchFamily="34" charset="0"/>
              </a:rPr>
              <a:t>Individuals</a:t>
            </a:r>
            <a:endParaRPr lang="en-US" sz="4400" b="1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660900" y="2086521"/>
            <a:ext cx="2705100" cy="0"/>
          </a:xfrm>
          <a:prstGeom prst="straightConnector1">
            <a:avLst/>
          </a:prstGeom>
          <a:ln w="76200">
            <a:solidFill>
              <a:srgbClr val="34495E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660900" y="5557340"/>
            <a:ext cx="2705100" cy="0"/>
          </a:xfrm>
          <a:prstGeom prst="straightConnector1">
            <a:avLst/>
          </a:prstGeom>
          <a:ln w="76200">
            <a:solidFill>
              <a:srgbClr val="34495E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012832" y="2424162"/>
            <a:ext cx="0" cy="2710358"/>
          </a:xfrm>
          <a:prstGeom prst="straightConnector1">
            <a:avLst/>
          </a:prstGeom>
          <a:ln w="76200">
            <a:solidFill>
              <a:srgbClr val="34495E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957353" y="2424162"/>
            <a:ext cx="0" cy="2710358"/>
          </a:xfrm>
          <a:prstGeom prst="straightConnector1">
            <a:avLst/>
          </a:prstGeom>
          <a:ln w="76200">
            <a:solidFill>
              <a:srgbClr val="34495E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011462" y="2424162"/>
            <a:ext cx="3811738" cy="2657475"/>
          </a:xfrm>
          <a:prstGeom prst="straightConnector1">
            <a:avLst/>
          </a:prstGeom>
          <a:ln w="76200">
            <a:solidFill>
              <a:srgbClr val="34495E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191038" y="2531021"/>
            <a:ext cx="3588110" cy="2550616"/>
          </a:xfrm>
          <a:prstGeom prst="straightConnector1">
            <a:avLst/>
          </a:prstGeom>
          <a:ln w="76200">
            <a:solidFill>
              <a:srgbClr val="34495E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22773 0.099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3" y="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24232 0.2057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10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24714 -0.178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-89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2.22222E-6 L -0.24024 -0.0615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Nonprofits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3375" y="1689736"/>
            <a:ext cx="27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4495E"/>
                </a:solidFill>
                <a:latin typeface="Lato" panose="020F0502020204030203" pitchFamily="34" charset="0"/>
              </a:rPr>
              <a:t>Using NTEE codes</a:t>
            </a:r>
            <a:endParaRPr lang="en-US" sz="2400" b="1" dirty="0">
              <a:solidFill>
                <a:srgbClr val="34495E"/>
              </a:solidFill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3375" y="2091969"/>
            <a:ext cx="4351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ABC9C"/>
                </a:solidFill>
              </a:rPr>
              <a:t>Dogs Deserve Better</a:t>
            </a:r>
          </a:p>
          <a:p>
            <a:r>
              <a:rPr lang="en-US" sz="2000" dirty="0" smtClean="0">
                <a:solidFill>
                  <a:srgbClr val="1ABC9C"/>
                </a:solidFill>
              </a:rPr>
              <a:t>Wild </a:t>
            </a:r>
            <a:r>
              <a:rPr lang="en-US" sz="2000" dirty="0">
                <a:solidFill>
                  <a:srgbClr val="1ABC9C"/>
                </a:solidFill>
              </a:rPr>
              <a:t>Animal </a:t>
            </a:r>
            <a:r>
              <a:rPr lang="en-US" sz="2000" dirty="0" smtClean="0">
                <a:solidFill>
                  <a:srgbClr val="1ABC9C"/>
                </a:solidFill>
              </a:rPr>
              <a:t>Sanctuary</a:t>
            </a:r>
          </a:p>
          <a:p>
            <a:r>
              <a:rPr lang="en-US" sz="2000" dirty="0" smtClean="0">
                <a:solidFill>
                  <a:srgbClr val="1ABC9C"/>
                </a:solidFill>
              </a:rPr>
              <a:t>Romanian League in Defense of Animals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0732" y="1689736"/>
            <a:ext cx="282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4495E"/>
                </a:solidFill>
                <a:latin typeface="Lato" panose="020F0502020204030203" pitchFamily="34" charset="0"/>
              </a:rPr>
              <a:t>Using Text Analysis</a:t>
            </a:r>
            <a:endParaRPr lang="en-US" sz="2400" b="1" dirty="0">
              <a:solidFill>
                <a:srgbClr val="34495E"/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0732" y="2091969"/>
            <a:ext cx="2311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ABC9C"/>
                </a:solidFill>
              </a:rPr>
              <a:t>Dogs Deserve Better</a:t>
            </a:r>
          </a:p>
          <a:p>
            <a:r>
              <a:rPr lang="en-US" sz="2000" dirty="0" smtClean="0">
                <a:solidFill>
                  <a:srgbClr val="1ABC9C"/>
                </a:solidFill>
              </a:rPr>
              <a:t>Canine Partners</a:t>
            </a:r>
          </a:p>
          <a:p>
            <a:r>
              <a:rPr lang="en-US" sz="2000" dirty="0" smtClean="0">
                <a:solidFill>
                  <a:srgbClr val="1ABC9C"/>
                </a:solidFill>
              </a:rPr>
              <a:t>PETA</a:t>
            </a:r>
            <a:endParaRPr lang="en-US" sz="2000" dirty="0">
              <a:solidFill>
                <a:srgbClr val="1ABC9C"/>
              </a:solidFill>
            </a:endParaRPr>
          </a:p>
          <a:p>
            <a:r>
              <a:rPr lang="en-US" sz="2000" dirty="0" smtClean="0">
                <a:solidFill>
                  <a:srgbClr val="1ABC9C"/>
                </a:solidFill>
              </a:rPr>
              <a:t>600Million.org</a:t>
            </a:r>
          </a:p>
        </p:txBody>
      </p:sp>
    </p:spTree>
    <p:extLst>
      <p:ext uri="{BB962C8B-B14F-4D97-AF65-F5344CB8AC3E}">
        <p14:creationId xmlns:p14="http://schemas.microsoft.com/office/powerpoint/2010/main" val="323569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19479" y="1827788"/>
            <a:ext cx="9992808" cy="2634518"/>
            <a:chOff x="706272" y="1692484"/>
            <a:chExt cx="11019221" cy="29051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272" y="1692484"/>
              <a:ext cx="1704975" cy="25717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359" y="1702009"/>
              <a:ext cx="1514475" cy="2562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494" y="1692484"/>
              <a:ext cx="1866900" cy="2905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1799" y="1692484"/>
              <a:ext cx="1571625" cy="25336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06143" y="1692484"/>
              <a:ext cx="2419350" cy="2524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9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://www.cherokeega-animals.org/images/39573_10150102799298448_629568447_7479506_3372882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16" y="125099"/>
            <a:ext cx="1906366" cy="280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1" y="298197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34495E"/>
                </a:solidFill>
                <a:latin typeface="Lato" panose="020F0502020204030203" pitchFamily="34" charset="0"/>
              </a:rPr>
              <a:t>“Which companies might support me?”</a:t>
            </a:r>
            <a:endParaRPr lang="en-US" sz="5400" dirty="0">
              <a:solidFill>
                <a:srgbClr val="34495E"/>
              </a:solidFill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431198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34495E"/>
                </a:solidFill>
                <a:latin typeface="Lato" panose="020F0502020204030203" pitchFamily="34" charset="0"/>
              </a:rPr>
              <a:t>“Which companies support nonprofits similar to me?”</a:t>
            </a:r>
            <a:endParaRPr lang="en-US" sz="5400" dirty="0">
              <a:solidFill>
                <a:srgbClr val="34495E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http://www.cherokeega-animals.org/images/39573_10150102799298448_629568447_7479506_3372882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16" y="125099"/>
            <a:ext cx="1906366" cy="280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yummyplants.com/wp-content/uploads/2011/11/native-foo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038" y="4508235"/>
            <a:ext cx="2954439" cy="96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disabledgo.com/blog/wp-content/uploads/2012/01/canine-partners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78" y="602112"/>
            <a:ext cx="1696798" cy="156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minnlawyer.com/minnlawyerblog/files/2012/10/3m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00" y="4621520"/>
            <a:ext cx="1607682" cy="8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pedalingforpeace.com/wordpress/wp-content/uploads/2012/12/peta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606" y="602112"/>
            <a:ext cx="1633309" cy="15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-Right Arrow 9"/>
          <p:cNvSpPr/>
          <p:nvPr/>
        </p:nvSpPr>
        <p:spPr>
          <a:xfrm>
            <a:off x="3370894" y="1156794"/>
            <a:ext cx="1748118" cy="529017"/>
          </a:xfrm>
          <a:prstGeom prst="leftRight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Similar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595718" y="2393409"/>
            <a:ext cx="546847" cy="1918447"/>
          </a:xfrm>
          <a:prstGeom prst="up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/>
              <a:t>$</a:t>
            </a:r>
          </a:p>
        </p:txBody>
      </p:sp>
      <p:sp>
        <p:nvSpPr>
          <p:cNvPr id="21" name="Up Arrow 20"/>
          <p:cNvSpPr/>
          <p:nvPr/>
        </p:nvSpPr>
        <p:spPr>
          <a:xfrm>
            <a:off x="9924835" y="2374302"/>
            <a:ext cx="546847" cy="1918447"/>
          </a:xfrm>
          <a:prstGeom prst="up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$$</a:t>
            </a:r>
          </a:p>
          <a:p>
            <a:pPr algn="ctr"/>
            <a:r>
              <a:rPr lang="en-US" dirty="0" smtClean="0"/>
              <a:t>$</a:t>
            </a:r>
          </a:p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7336952" y="1156794"/>
            <a:ext cx="1748118" cy="529017"/>
          </a:xfrm>
          <a:prstGeom prst="leftRightArrow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Lato" panose="020F0502020204030203" pitchFamily="34" charset="0"/>
              </a:rPr>
              <a:t>Similar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" y="431198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34495E"/>
                </a:solidFill>
                <a:latin typeface="Lato" panose="020F0502020204030203" pitchFamily="34" charset="0"/>
              </a:rPr>
              <a:t>“Which companies support nonprofits similar to me?”</a:t>
            </a:r>
            <a:endParaRPr lang="en-US" sz="5400" dirty="0">
              <a:solidFill>
                <a:srgbClr val="34495E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1" grpId="0" animBg="1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Nonprofits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62036" y="44358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4495E"/>
                </a:solidFill>
              </a:rPr>
              <a:t>“…to </a:t>
            </a:r>
            <a:r>
              <a:rPr lang="en-US" dirty="0">
                <a:solidFill>
                  <a:srgbClr val="34495E"/>
                </a:solidFill>
              </a:rPr>
              <a:t>help them into </a:t>
            </a:r>
            <a:r>
              <a:rPr lang="en-US" sz="2400" b="1" dirty="0">
                <a:solidFill>
                  <a:srgbClr val="1ABC9C"/>
                </a:solidFill>
              </a:rPr>
              <a:t>education</a:t>
            </a:r>
            <a:r>
              <a:rPr lang="en-US" dirty="0">
                <a:solidFill>
                  <a:srgbClr val="34495E"/>
                </a:solidFill>
              </a:rPr>
              <a:t> and employment, through the provision of specially trained </a:t>
            </a:r>
            <a:r>
              <a:rPr lang="en-US" sz="2400" b="1" dirty="0" smtClean="0">
                <a:solidFill>
                  <a:srgbClr val="1ABC9C"/>
                </a:solidFill>
              </a:rPr>
              <a:t>dogs</a:t>
            </a:r>
            <a:r>
              <a:rPr lang="en-US" dirty="0" smtClean="0">
                <a:solidFill>
                  <a:srgbClr val="34495E"/>
                </a:solidFill>
              </a:rPr>
              <a:t>…”</a:t>
            </a:r>
            <a:endParaRPr lang="en-US" dirty="0">
              <a:solidFill>
                <a:srgbClr val="34495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2036" y="2377619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4495E"/>
                </a:solidFill>
              </a:rPr>
              <a:t>“To </a:t>
            </a:r>
            <a:r>
              <a:rPr lang="en-US" dirty="0">
                <a:solidFill>
                  <a:srgbClr val="34495E"/>
                </a:solidFill>
              </a:rPr>
              <a:t>bring </a:t>
            </a:r>
            <a:r>
              <a:rPr lang="en-US" sz="2400" b="1" dirty="0">
                <a:solidFill>
                  <a:srgbClr val="1ABC9C"/>
                </a:solidFill>
              </a:rPr>
              <a:t>dogs</a:t>
            </a:r>
            <a:r>
              <a:rPr lang="en-US" dirty="0">
                <a:solidFill>
                  <a:srgbClr val="34495E"/>
                </a:solidFill>
              </a:rPr>
              <a:t> into the home and family from a chained or penned existence. Three aspects of societal needs are addressed to accomplish this mission: </a:t>
            </a:r>
            <a:r>
              <a:rPr lang="en-US" sz="2400" b="1" dirty="0" smtClean="0">
                <a:solidFill>
                  <a:srgbClr val="1ABC9C"/>
                </a:solidFill>
              </a:rPr>
              <a:t>Education</a:t>
            </a:r>
            <a:r>
              <a:rPr lang="en-US" dirty="0" smtClean="0">
                <a:solidFill>
                  <a:srgbClr val="34495E"/>
                </a:solidFill>
              </a:rPr>
              <a:t>, …”</a:t>
            </a:r>
            <a:endParaRPr lang="en-US" dirty="0">
              <a:solidFill>
                <a:srgbClr val="34495E"/>
              </a:solidFill>
            </a:endParaRPr>
          </a:p>
        </p:txBody>
      </p:sp>
      <p:pic>
        <p:nvPicPr>
          <p:cNvPr id="7" name="Picture 4" descr="http://www.cherokeega-animals.org/images/39573_10150102799298448_629568447_7479506_3372882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68" y="2052620"/>
            <a:ext cx="983499" cy="14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disabledgo.com/blog/wp-content/uploads/2012/01/canine-partners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92" y="4106517"/>
            <a:ext cx="1416069" cy="13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36355" y="1286879"/>
            <a:ext cx="3719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ABC9C"/>
                </a:solidFill>
                <a:latin typeface="Lato" panose="020F0502020204030203" pitchFamily="34" charset="0"/>
              </a:rPr>
              <a:t>Mission Statements</a:t>
            </a:r>
            <a:endParaRPr lang="en-US" sz="3200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Nonprofits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4" descr="http://www.cherokeega-animals.org/images/39573_10150102799298448_629568447_7479506_3372882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54" y="2716951"/>
            <a:ext cx="983499" cy="14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disabledgo.com/blog/wp-content/uploads/2012/01/canine-partners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30" y="2904006"/>
            <a:ext cx="1416069" cy="13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36355" y="1286879"/>
            <a:ext cx="333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ABC9C"/>
                </a:solidFill>
                <a:latin typeface="Lato" panose="020F0502020204030203" pitchFamily="34" charset="0"/>
              </a:rPr>
              <a:t>Twitter Followers</a:t>
            </a:r>
            <a:endParaRPr lang="en-US" sz="3200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  <p:pic>
        <p:nvPicPr>
          <p:cNvPr id="9218" name="Picture 2" descr="lady lu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53" y="2150928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29466" y="2898639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4495E"/>
                </a:solidFill>
                <a:latin typeface="Lato" panose="020F0502020204030203" pitchFamily="34" charset="0"/>
              </a:rPr>
              <a:t>@LadyLuna7</a:t>
            </a:r>
            <a:endParaRPr lang="en-US" dirty="0">
              <a:solidFill>
                <a:srgbClr val="34495E"/>
              </a:solidFill>
              <a:latin typeface="Lato" panose="020F0502020204030203" pitchFamily="34" charset="0"/>
            </a:endParaRPr>
          </a:p>
        </p:txBody>
      </p:sp>
      <p:pic>
        <p:nvPicPr>
          <p:cNvPr id="9220" name="Picture 4" descr="Marshall Co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53" y="4202604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881069" y="4897929"/>
            <a:ext cx="21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34495E"/>
                </a:solidFill>
                <a:latin typeface="Lato" panose="020F0502020204030203" pitchFamily="34" charset="0"/>
              </a:rPr>
              <a:t>@</a:t>
            </a:r>
            <a:r>
              <a:rPr lang="en-US" dirty="0" err="1" smtClean="0">
                <a:solidFill>
                  <a:srgbClr val="34495E"/>
                </a:solidFill>
                <a:latin typeface="Lato" panose="020F0502020204030203" pitchFamily="34" charset="0"/>
              </a:rPr>
              <a:t>keepmefromharm</a:t>
            </a:r>
            <a:endParaRPr lang="en-US" b="0" i="0" dirty="0">
              <a:solidFill>
                <a:srgbClr val="34495E"/>
              </a:solidFill>
              <a:effectLst/>
              <a:latin typeface="Lato" panose="020F0502020204030203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606040" y="2716951"/>
            <a:ext cx="2623427" cy="722570"/>
          </a:xfrm>
          <a:prstGeom prst="straightConnector1">
            <a:avLst/>
          </a:prstGeom>
          <a:ln w="76200">
            <a:solidFill>
              <a:srgbClr val="1A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606040" y="3808840"/>
            <a:ext cx="2496312" cy="741426"/>
          </a:xfrm>
          <a:prstGeom prst="straightConnector1">
            <a:avLst/>
          </a:prstGeom>
          <a:ln w="76200">
            <a:solidFill>
              <a:srgbClr val="1A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89031" y="3838044"/>
            <a:ext cx="2448101" cy="712223"/>
          </a:xfrm>
          <a:prstGeom prst="straightConnector1">
            <a:avLst/>
          </a:prstGeom>
          <a:ln w="76200">
            <a:solidFill>
              <a:srgbClr val="1A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9031" y="2716951"/>
            <a:ext cx="2404513" cy="722571"/>
          </a:xfrm>
          <a:prstGeom prst="straightConnector1">
            <a:avLst/>
          </a:prstGeom>
          <a:ln w="76200">
            <a:solidFill>
              <a:srgbClr val="1A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0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Similar Nonprofits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59996" y="1286879"/>
            <a:ext cx="1472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ABC9C"/>
                </a:solidFill>
                <a:latin typeface="Lato" panose="020F0502020204030203" pitchFamily="34" charset="0"/>
              </a:rPr>
              <a:t>Tweets</a:t>
            </a:r>
            <a:endParaRPr lang="en-US" sz="3200" dirty="0">
              <a:solidFill>
                <a:srgbClr val="1ABC9C"/>
              </a:solidFill>
              <a:latin typeface="Lato" panose="020F050202020403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38" y="1942769"/>
            <a:ext cx="6827522" cy="41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8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361917" y="0"/>
            <a:ext cx="5731594" cy="6163518"/>
            <a:chOff x="3361917" y="0"/>
            <a:chExt cx="5731594" cy="61635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917" y="0"/>
              <a:ext cx="5731594" cy="616351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7062901" y="173665"/>
              <a:ext cx="1309223" cy="130922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77594" y="622668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Lato" panose="020F0502020204030203" pitchFamily="34" charset="0"/>
                </a:rPr>
                <a:t>Animals</a:t>
              </a:r>
              <a:endParaRPr lang="en-US" sz="2000" dirty="0">
                <a:latin typeface="Lato" panose="020F0502020204030203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38314" cy="61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The Eric &amp; Wendy Schmidt</a:t>
            </a:r>
            <a:r>
              <a:rPr lang="en-US" smtClean="0"/>
              <a:t> </a:t>
            </a:r>
            <a:r>
              <a:rPr lang="en-US" b="1" smtClean="0">
                <a:solidFill>
                  <a:schemeClr val="bg1"/>
                </a:solidFill>
              </a:rPr>
              <a:t>Data Science for Social Good</a:t>
            </a:r>
            <a:r>
              <a:rPr lang="en-US" smtClean="0">
                <a:solidFill>
                  <a:srgbClr val="34495E"/>
                </a:solidFill>
              </a:rPr>
              <a:t> </a:t>
            </a:r>
            <a:r>
              <a:rPr lang="en-US" smtClean="0">
                <a:solidFill>
                  <a:schemeClr val="bg2">
                    <a:lumMod val="75000"/>
                  </a:schemeClr>
                </a:solidFill>
              </a:rPr>
              <a:t>Summer Fellowship 2013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9054D-06BB-4A32-900B-21571B58E5B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17" y="0"/>
            <a:ext cx="5731594" cy="6163518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7062901" y="173665"/>
            <a:ext cx="1309223" cy="130922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177594" y="622668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Animals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446785" y="3824016"/>
            <a:ext cx="2027498" cy="20274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5916622" y="3861720"/>
            <a:ext cx="487504" cy="48750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H="1">
            <a:off x="6299174" y="4688537"/>
            <a:ext cx="597184" cy="597184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46129" y="3159758"/>
            <a:ext cx="1309223" cy="130922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5196" y="3614630"/>
            <a:ext cx="1275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HIV/AIDS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5940" y="5182082"/>
            <a:ext cx="1375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Trafficking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7920" y="4250907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Lato" panose="020F0502020204030203" pitchFamily="34" charset="0"/>
              </a:rPr>
              <a:t>Human Rights</a:t>
            </a:r>
            <a:endParaRPr lang="en-US" sz="2000" b="1" dirty="0"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6513" y="3913317"/>
            <a:ext cx="1390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Gay Rights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177594" y="2077612"/>
            <a:ext cx="1720605" cy="172060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217447" y="2736648"/>
            <a:ext cx="164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Environment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45386" y="1232987"/>
            <a:ext cx="1309223" cy="1309223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765" y="1687543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Cancer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802122" y="2087653"/>
            <a:ext cx="382037" cy="38203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820446" y="1759206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Diabetes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888430" y="2433529"/>
            <a:ext cx="382037" cy="38203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88483" y="2729731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Organs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06956" y="2347694"/>
            <a:ext cx="299472" cy="29947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86781" y="2323148"/>
            <a:ext cx="146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Parkinson’s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898298" y="1950344"/>
            <a:ext cx="382037" cy="38203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16622" y="1621897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Autism</a:t>
            </a:r>
            <a:endParaRPr lang="en-US" sz="2000" dirty="0">
              <a:latin typeface="Lato" panose="020F0502020204030203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951037" y="2834419"/>
            <a:ext cx="720275" cy="72027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88711" y="3008576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ato" panose="020F0502020204030203" pitchFamily="34" charset="0"/>
              </a:rPr>
              <a:t>Music</a:t>
            </a:r>
            <a:endParaRPr lang="en-US" sz="2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5" grpId="0"/>
      <p:bldP spid="26" grpId="0" animBg="1"/>
      <p:bldP spid="28" grpId="0"/>
      <p:bldP spid="29" grpId="0" animBg="1"/>
      <p:bldP spid="30" grpId="0"/>
      <p:bldP spid="32" grpId="0" animBg="1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sg template.potx" id="{9FBC0763-93DE-4667-8954-66096AA14A7D}" vid="{55AF3FCD-2F51-4BD0-86DE-55059786C9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dssg template</Template>
  <TotalTime>1153</TotalTime>
  <Words>465</Words>
  <Application>Microsoft Office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 Black</vt:lpstr>
      <vt:lpstr>Calibri</vt:lpstr>
      <vt:lpstr>Lato</vt:lpstr>
      <vt:lpstr>Arial</vt:lpstr>
      <vt:lpstr>Office Theme</vt:lpstr>
      <vt:lpstr>The Giving Graph</vt:lpstr>
      <vt:lpstr>PowerPoint Presentation</vt:lpstr>
      <vt:lpstr>PowerPoint Presentation</vt:lpstr>
      <vt:lpstr>PowerPoint Presentation</vt:lpstr>
      <vt:lpstr>Finding Similar Nonprofits</vt:lpstr>
      <vt:lpstr>Finding Similar Nonprofits</vt:lpstr>
      <vt:lpstr>Finding Similar Nonprofits</vt:lpstr>
      <vt:lpstr>PowerPoint Presentation</vt:lpstr>
      <vt:lpstr>PowerPoint Presentation</vt:lpstr>
      <vt:lpstr>PowerPoint Presentation</vt:lpstr>
      <vt:lpstr>Corporate Support</vt:lpstr>
      <vt:lpstr>Future Work</vt:lpstr>
      <vt:lpstr>PowerPoint Presentation</vt:lpstr>
      <vt:lpstr>PowerPoint Presentation</vt:lpstr>
      <vt:lpstr>The Giving Graph</vt:lpstr>
      <vt:lpstr>Finding Similar Nonprofits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I raise money?</dc:title>
  <dc:creator>John Brock</dc:creator>
  <cp:lastModifiedBy>John Brock</cp:lastModifiedBy>
  <cp:revision>75</cp:revision>
  <dcterms:created xsi:type="dcterms:W3CDTF">2013-07-22T19:44:08Z</dcterms:created>
  <dcterms:modified xsi:type="dcterms:W3CDTF">2013-07-31T23:22:50Z</dcterms:modified>
</cp:coreProperties>
</file>